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 id="265" r:id="rId16"/>
  </p:sldIdLst>
  <p:sldSz cx="12188952"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Pr algn="ctr">
              <a:defRPr sz="3600"/>
            </a:pPr>
            <a:r>
              <a:t>Taqdimot</a:t>
            </a:r>
          </a:p>
        </p:txBody>
      </p:sp>
      <p:sp>
        <p:nvSpPr>
          <p:cNvPr id="3" name="Subtitle 2"/>
          <p:cNvSpPr>
            <a:spLocks noGrp="1"/>
          </p:cNvSpPr>
          <p:nvPr>
            <p:ph type="subTitle" idx="1"/>
          </p:nvPr>
        </p:nvSpPr>
        <p:spPr/>
        <p:txBody>
          <a:bodyPr/>
          <a:lstStyle/>
          <a:p>
            <a:pPr algn="ctr">
              <a:defRPr sz="2000"/>
            </a:pPr>
            <a:r>
              <a:t>Stamatalogia</a:t>
            </a:r>
          </a:p>
          <a:p/>
          <a:p/>
          <a:p>
            <a:r>
              <a:t>Javlonbek</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000" b="1"/>
            </a:pPr>
            <a:r>
              <a:t>Xulosa va Tavsiyalar</a:t>
            </a:r>
          </a:p>
        </p:txBody>
      </p:sp>
      <p:sp>
        <p:nvSpPr>
          <p:cNvPr id="3" name="Content Placeholder 2"/>
          <p:cNvSpPr>
            <a:spLocks noGrp="1"/>
          </p:cNvSpPr>
          <p:nvPr>
            <p:ph idx="1"/>
          </p:nvPr>
        </p:nvSpPr>
        <p:spPr/>
        <p:txBody>
          <a:bodyPr/>
          <a:lstStyle/>
          <a:p>
            <a:pPr algn="l">
              <a:defRPr sz="1600"/>
            </a:pPr>
            <a:r>
              <a:t>Stamatalogiya inson salomatligida muhim o'rin tutadi. Tish va og'iz sog'lig'ini saqlash orqali ko'plab kasalliklarning oldini olish mumkin. Buning uchun muntazam ravishda tishlarni tozalash, sog'lom ovqatlanish va tibbiy ko'riklardan o'tish zarur. Shuningdek, og'iz gigiyenasiga e'tibor qaratish ham muhimdir. Tish parvarishi kundalik hayotning ajralmas qismiga aylanishi lozim. Har bir inson o'z tishlarini muntazam ravishda parvarish qilar ekan, u nafaqat o'zining og'iz sog'ligini, balki umumiy salomatligini ham saqlaydi. Shu sababdan, tish parvarishiga e'tibor berish va bu borada bilimlarni oshirish tavsiya etiladi.</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000" b="1"/>
            </a:pPr>
            <a:r>
              <a:t>Nazariy Asoslar 1</a:t>
            </a:r>
          </a:p>
        </p:txBody>
      </p:sp>
      <p:sp>
        <p:nvSpPr>
          <p:cNvPr id="3" name="Content Placeholder 2"/>
          <p:cNvSpPr>
            <a:spLocks noGrp="1"/>
          </p:cNvSpPr>
          <p:nvPr>
            <p:ph idx="1"/>
          </p:nvPr>
        </p:nvSpPr>
        <p:spPr/>
        <p:txBody>
          <a:bodyPr/>
          <a:lstStyle/>
          <a:p>
            <a:pPr algn="l">
              <a:defRPr sz="1600"/>
            </a:pPr>
            <a:r>
              <a:t>Stamatalogiya nazariyasi tishlarning anatomik tuzilishi va ularning funktsiyalari bilan bog'liq. Tishlar insonning hazm qilish tizimida muhim rol o'ynaydi. Ular oziq-ovqatni maydalash va uni hazm qilish uchun tayyorlashda ishtirok etadi. Tishlarning tuzilishi bir nechta qavatlardan iborat: emal, dentin, pulpa va sement. Emal, tishning eng tashqi qatlami bo'lib, juda qattiq va bardoshli. Ushbu qatlam tishlarni turli zarar va bakteriyalardan himoya qiladi. Dentin esa emal ostida joylashgan va pulpa bilan bog'langan. Pulpa tishning markaziy qismida joylashgan bo'lib, nerv tolalari va qon tomirlarini o'z ichiga oladi. Ushbu tuzilishlar tishlarning og'riqqa sezgirligini ta'minlaydi va ularning oziq moddalar bilan ta'minlanishini ta'minlaydi.</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400" b="1"/>
            </a:pPr>
            <a:r>
              <a:t>Nazariy Asoslar 2</a:t>
            </a:r>
          </a:p>
        </p:txBody>
      </p:sp>
      <p:pic>
        <p:nvPicPr>
          <p:cNvPr id="3" name="Picture 2" descr="slide_3.jpg"/>
          <p:cNvPicPr>
            <a:picLocks noChangeAspect="1"/>
          </p:cNvPicPr>
          <p:nvPr/>
        </p:nvPicPr>
        <p:blipFill>
          <a:blip r:embed="rId2"/>
          <a:stretch>
            <a:fillRect/>
          </a:stretch>
        </p:blipFill>
        <p:spPr>
          <a:xfrm>
            <a:off x="457200" y="1828800"/>
            <a:ext cx="5029200" cy="3657600"/>
          </a:xfrm>
          <a:prstGeom prst="rect">
            <a:avLst/>
          </a:prstGeom>
        </p:spPr>
      </p:pic>
      <p:sp>
        <p:nvSpPr>
          <p:cNvPr id="4" name="TextBox 3"/>
          <p:cNvSpPr txBox="1"/>
          <p:nvPr/>
        </p:nvSpPr>
        <p:spPr>
          <a:xfrm>
            <a:off x="5943600" y="1828800"/>
            <a:ext cx="5486400" cy="4114800"/>
          </a:xfrm>
          <a:prstGeom prst="rect">
            <a:avLst/>
          </a:prstGeom>
          <a:noFill/>
        </p:spPr>
        <p:txBody>
          <a:bodyPr wrap="square">
            <a:spAutoFit/>
          </a:bodyPr>
          <a:lstStyle/>
          <a:p>
            <a:pPr algn="l">
              <a:defRPr sz="1400"/>
            </a:pPr>
            <a:r>
              <a:t>Stamatalogiya nazariyasi tish kasalliklari va ularning oldini olish usullari bilan bog'liq. Karies va parodontoz eng keng tarqalgan tish kasalliklari hisoblanadi. Karies, yoki tish chirishi, bakteriyalar tomonidan hosil qilingan kislotalar tish emalini yemirish natijasida yuzaga keladi. Parodontoz esa tish atrofidagi to'qimalarning yallig'lanishi natijasida rivojlanadi. Ushbu kasalliklar og'riq, tishlarning siljishi, va hatto ularni yo'qotishiga olib kelishi mumkin. Bunday holatlarning oldini olish uchun muntazam ravishda tishlarni to'g'ri parvarish qilish zarur. To'g'ri parvarish qilish tishlarni kuniga ikki marta yuvish, tish orasini tozalash uchun iplar va boshqa vositalardan foydalanishni o'z ichiga oladi. Shuningdek, muntazam ravishda tibbiy ko'riklardan o'tish tish kasalliklarini erta aniqlash va davolashga yordam beradi.</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000" b="1"/>
            </a:pPr>
            <a:r>
              <a:t>Asosiy Tushunchalar 1</a:t>
            </a:r>
          </a:p>
        </p:txBody>
      </p:sp>
      <p:sp>
        <p:nvSpPr>
          <p:cNvPr id="3" name="Content Placeholder 2"/>
          <p:cNvSpPr>
            <a:spLocks noGrp="1"/>
          </p:cNvSpPr>
          <p:nvPr>
            <p:ph idx="1"/>
          </p:nvPr>
        </p:nvSpPr>
        <p:spPr/>
        <p:txBody>
          <a:bodyPr/>
          <a:lstStyle/>
          <a:p>
            <a:pPr algn="l">
              <a:defRPr sz="1600"/>
            </a:pPr>
            <a:r>
              <a:t>- Tish Emali: Tishning eng tashqi va qattiq qatlami. Emal bakteriyalar va kislotalardan himoya qiladi.</a:t>
            </a:r>
          </a:p>
          <a:p>
            <a:r>
              <a:t>- Dentin: Emal ostida joylashgan qatlam bo'lib, sezgirlik va oziqlanish bilan bog'liq.</a:t>
            </a:r>
          </a:p>
          <a:p>
            <a:r>
              <a:t>- Pulpa: Tishning markaziy qismida joylashgan, nerv va qon tomirlarini o'z ichiga oladi.</a:t>
            </a:r>
          </a:p>
          <a:p>
            <a:r>
              <a:t>- Karies: Bakteriyalar keltirib chiqaradigan tish chirishi.</a:t>
            </a:r>
          </a:p>
          <a:p>
            <a:r>
              <a:t>- Parodontoz: Tish atrofidagi to'qimalarning yallig'lanishi.</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000" b="1"/>
            </a:pPr>
            <a:r>
              <a:t>Asosiy Tushunchalar 2</a:t>
            </a:r>
          </a:p>
        </p:txBody>
      </p:sp>
      <p:sp>
        <p:nvSpPr>
          <p:cNvPr id="3" name="Content Placeholder 2"/>
          <p:cNvSpPr>
            <a:spLocks noGrp="1"/>
          </p:cNvSpPr>
          <p:nvPr>
            <p:ph idx="1"/>
          </p:nvPr>
        </p:nvSpPr>
        <p:spPr/>
        <p:txBody>
          <a:bodyPr/>
          <a:lstStyle/>
          <a:p>
            <a:pPr algn="l">
              <a:defRPr sz="1600"/>
            </a:pPr>
            <a:r>
              <a:t>- Og'iz Gigiyenasi: Tish va og'izni toza saqlash usullari.</a:t>
            </a:r>
          </a:p>
          <a:p>
            <a:r>
              <a:t>- Tibbiy Ko'rik: Tishlar va og'iz bo'shlig'ini muntazam tekshirish jarayoni.</a:t>
            </a:r>
          </a:p>
          <a:p>
            <a:r>
              <a:t>- Tish Tozalash: Tishlar orasini tozalash uchun ip va boshqa vositalardan foydalanish.</a:t>
            </a:r>
          </a:p>
          <a:p>
            <a:r>
              <a:t>- Og'iz Yuvish Vositalari: Bakteriyalardan himoya qilish uchun maxsus eritmalar.</a:t>
            </a:r>
          </a:p>
          <a:p>
            <a:r>
              <a:t>- Tish Parvarishi: Sog'lom tishlar va og'iz uchun zarur bo'lgan kundalik amaliyotlar.</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400" b="1"/>
            </a:pPr>
            <a:r>
              <a:t>Amaliy Misollar 1</a:t>
            </a:r>
          </a:p>
        </p:txBody>
      </p:sp>
      <p:pic>
        <p:nvPicPr>
          <p:cNvPr id="3" name="Picture 2" descr="slide_6.jpg"/>
          <p:cNvPicPr>
            <a:picLocks noChangeAspect="1"/>
          </p:cNvPicPr>
          <p:nvPr/>
        </p:nvPicPr>
        <p:blipFill>
          <a:blip r:embed="rId2"/>
          <a:stretch>
            <a:fillRect/>
          </a:stretch>
        </p:blipFill>
        <p:spPr>
          <a:xfrm>
            <a:off x="457200" y="1828800"/>
            <a:ext cx="5029200" cy="3657600"/>
          </a:xfrm>
          <a:prstGeom prst="rect">
            <a:avLst/>
          </a:prstGeom>
        </p:spPr>
      </p:pic>
      <p:sp>
        <p:nvSpPr>
          <p:cNvPr id="4" name="TextBox 3"/>
          <p:cNvSpPr txBox="1"/>
          <p:nvPr/>
        </p:nvSpPr>
        <p:spPr>
          <a:xfrm>
            <a:off x="5943600" y="1828800"/>
            <a:ext cx="5486400" cy="4114800"/>
          </a:xfrm>
          <a:prstGeom prst="rect">
            <a:avLst/>
          </a:prstGeom>
          <a:noFill/>
        </p:spPr>
        <p:txBody>
          <a:bodyPr wrap="square">
            <a:spAutoFit/>
          </a:bodyPr>
          <a:lstStyle/>
          <a:p>
            <a:pPr algn="l">
              <a:defRPr sz="1400"/>
            </a:pPr>
            <a:r>
              <a:t>1. Kundalik tozalash: Har kuni ertalab va kechqurun tishlarni cho'tkalash orqali bakteriya va oziq-ovqat qoldiqlarini tozalash mumkin.</a:t>
            </a:r>
            <a:br/>
            <a:r>
              <a:t>2. Tish ipidan foydalanish: Tishlar orasidagi oziq-ovqat qoldiqlarini olib tashlash uchun ideal usul.</a:t>
            </a:r>
            <a:br/>
            <a:r>
              <a:t>3. Tibbiy ko'riklar: Har olti oyda bir marta stomatologga borish tish kasalliklarini erta aniqlashga yordam beradi.</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000" b="1"/>
            </a:pPr>
            <a:r>
              <a:t>Amaliy Misollar 2</a:t>
            </a:r>
          </a:p>
        </p:txBody>
      </p:sp>
      <p:sp>
        <p:nvSpPr>
          <p:cNvPr id="3" name="Content Placeholder 2"/>
          <p:cNvSpPr>
            <a:spLocks noGrp="1"/>
          </p:cNvSpPr>
          <p:nvPr>
            <p:ph idx="1"/>
          </p:nvPr>
        </p:nvSpPr>
        <p:spPr/>
        <p:txBody>
          <a:bodyPr/>
          <a:lstStyle/>
          <a:p>
            <a:pPr algn="l">
              <a:defRPr sz="1600"/>
            </a:pPr>
            <a:r>
              <a:t>4. Sog'lom ovqatlanish: Shakarli va kislotali oziq-ovqatlardan kamroq iste'mol qilish tish sog'lig'ini saqlashga yordam beradi.</a:t>
            </a:r>
          </a:p>
          <a:p>
            <a:r>
              <a:t>5. Og'iz yuvish vositalari: Antibakterial vositalar tish va og'izni toza saqlashda qo'shimcha yordam beradi.</a:t>
            </a:r>
          </a:p>
          <a:p>
            <a:r>
              <a:t>6. Tish va og'iz himoyasi: Sport paytida og'iz himoya vositalaridan foydalanish tishlarni jarohatdan himoya qiladi.</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000" b="1"/>
            </a:pPr>
            <a:r>
              <a:t>Muammolar va Yechimlar 1</a:t>
            </a:r>
          </a:p>
        </p:txBody>
      </p:sp>
      <p:sp>
        <p:nvSpPr>
          <p:cNvPr id="3" name="Content Placeholder 2"/>
          <p:cNvSpPr>
            <a:spLocks noGrp="1"/>
          </p:cNvSpPr>
          <p:nvPr>
            <p:ph idx="1"/>
          </p:nvPr>
        </p:nvSpPr>
        <p:spPr/>
        <p:txBody>
          <a:bodyPr/>
          <a:lstStyle/>
          <a:p>
            <a:pPr algn="l">
              <a:defRPr sz="1600"/>
            </a:pPr>
            <a:r>
              <a:t>Muammolar: </a:t>
            </a:r>
          </a:p>
          <a:p>
            <a:r>
              <a:t>- Karies: Tish emalining yemirilishi natijasida yuzaga keladi.</a:t>
            </a:r>
          </a:p>
          <a:p>
            <a:r>
              <a:t>- Parodontoz: Tish atrofidagi to'qimalarning yallig'lanishi.</a:t>
            </a:r>
          </a:p>
          <a:p>
            <a:r>
              <a:t>Yechimlar:</a:t>
            </a:r>
          </a:p>
          <a:p>
            <a:r>
              <a:t>- Muntazam tish tozalash: Kariesning oldini olish uchun.</a:t>
            </a:r>
          </a:p>
          <a:p>
            <a:r>
              <a:t>- Antibakterial vositalar: Parodontozni nazorat qilishda yordam beradi.</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400" b="1"/>
            </a:pPr>
            <a:r>
              <a:t>Muammolar va Yechimlar 2</a:t>
            </a:r>
          </a:p>
        </p:txBody>
      </p:sp>
      <p:pic>
        <p:nvPicPr>
          <p:cNvPr id="3" name="Picture 2" descr="slide_9.jpg"/>
          <p:cNvPicPr>
            <a:picLocks noChangeAspect="1"/>
          </p:cNvPicPr>
          <p:nvPr/>
        </p:nvPicPr>
        <p:blipFill>
          <a:blip r:embed="rId2"/>
          <a:stretch>
            <a:fillRect/>
          </a:stretch>
        </p:blipFill>
        <p:spPr>
          <a:xfrm>
            <a:off x="457200" y="1828800"/>
            <a:ext cx="5029200" cy="3657600"/>
          </a:xfrm>
          <a:prstGeom prst="rect">
            <a:avLst/>
          </a:prstGeom>
        </p:spPr>
      </p:pic>
      <p:sp>
        <p:nvSpPr>
          <p:cNvPr id="4" name="TextBox 3"/>
          <p:cNvSpPr txBox="1"/>
          <p:nvPr/>
        </p:nvSpPr>
        <p:spPr>
          <a:xfrm>
            <a:off x="5943600" y="1828800"/>
            <a:ext cx="5486400" cy="4114800"/>
          </a:xfrm>
          <a:prstGeom prst="rect">
            <a:avLst/>
          </a:prstGeom>
          <a:noFill/>
        </p:spPr>
        <p:txBody>
          <a:bodyPr wrap="square">
            <a:spAutoFit/>
          </a:bodyPr>
          <a:lstStyle/>
          <a:p>
            <a:pPr algn="l">
              <a:defRPr sz="1400"/>
            </a:pPr>
            <a:r>
              <a:t>Muammolar:</a:t>
            </a:r>
            <a:br/>
            <a:r>
              <a:t>- Tish siljishi: Tishning noto'g'ri joylashuvi yoki o'sishi.</a:t>
            </a:r>
            <a:br/>
            <a:r>
              <a:t>- Og'izdan yomon hid: Bakteriyalar va oziq-ovqat qoldiqlari tufayli.</a:t>
            </a:r>
            <a:br/>
            <a:r>
              <a:t>Yechimlar:</a:t>
            </a:r>
            <a:br/>
            <a:r>
              <a:t>- Ortodontik davolash: Tish siljishini to'g'rilash uchun.</a:t>
            </a:r>
            <a:br/>
            <a:r>
              <a:t>- Muntazam og'iz yuvish: Yomon hidning oldini olish uchun.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